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70" r:id="rId9"/>
    <p:sldId id="269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FBE04-EE6A-C445-8BFE-3B6692A9D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53E524-61A2-CF44-A1D3-EB881C15B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BD5AE5-9DF3-414C-BDEB-0EE934F1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F4DAE-1DD3-A642-9BC7-4F0CA913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78CAE-8801-7741-ADEF-C34095EF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497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C8FB1-4AB5-AA47-8023-66736814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448AC0-CEA5-8F4E-BF33-8C8D5C031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F8927-EE7A-4141-AB5F-52BCB43F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DE753-7986-C843-A564-D176996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F87BB-9ECA-F249-943E-C02B03DD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292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279722-129C-364F-9E92-AB8928AD5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10C8C4-3B3F-6646-B28A-2FC346F1C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A7495-B220-4649-862F-35CF061F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CB70E-B951-6D47-BB94-608BE0CD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8CC0F-3482-AE44-8C79-6AB226B5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833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8FBB66E-4A75-DD4F-974A-5BBD7EF66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964"/>
          <a:stretch/>
        </p:blipFill>
        <p:spPr>
          <a:xfrm>
            <a:off x="-41564" y="-46398"/>
            <a:ext cx="12261273" cy="178233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AD39D-C915-E640-8B8C-3685084BA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D6D42-4E8D-3D4D-9853-93FDA91C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CF57F-CA4C-C04C-AE6A-A0D142AC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17DC3-9865-A942-A86B-ACF4666C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1788935-1EB6-E749-A79B-B6560C5AD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49D3ACC-A0E1-564B-8D66-F548443C568E}"/>
              </a:ext>
            </a:extLst>
          </p:cNvPr>
          <p:cNvCxnSpPr>
            <a:cxnSpLocks/>
          </p:cNvCxnSpPr>
          <p:nvPr userDrawn="1"/>
        </p:nvCxnSpPr>
        <p:spPr>
          <a:xfrm>
            <a:off x="925010" y="1018572"/>
            <a:ext cx="79643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4E6EAA-41F3-0045-9950-02523F0C7890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solidFill>
                  <a:schemeClr val="tx1"/>
                </a:solidFill>
                <a:latin typeface="+mn-ea"/>
              </a:rPr>
              <a:t>2021-2 HCI </a:t>
            </a:r>
            <a:r>
              <a:rPr kumimoji="1" lang="ko-KR" altLang="en-US" sz="1600" dirty="0">
                <a:solidFill>
                  <a:schemeClr val="tx1"/>
                </a:solidFill>
                <a:latin typeface="+mn-ea"/>
              </a:rPr>
              <a:t>과제 </a:t>
            </a:r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0292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C348F-3E3D-2544-9B33-546EDDF6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A0337-B33D-E942-98A2-7226554E1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E1A13-2873-7D40-BB07-60F0032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B212F-E46E-0944-9309-DA926ACA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C8B14-2148-FA4A-A814-E9EBF74D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269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7CAAF-6763-6B4E-BF5F-43049DAD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83CF1-BCF6-5443-91D4-09026AEE7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41019-E0B0-B648-B72E-8AFB6CE3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28F6B3-EFC8-4F44-8A81-EC7285A4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A7CD84-2754-FE4C-AAB9-709ED99B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71ABB-FBDD-034D-90C6-CB03BB59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37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C87AC-1CDB-8C41-BE7C-5CA4A529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937C00-E404-BA47-99DD-F06A6F1D7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679C9C-B606-8A43-8B46-C3745BBFE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17AFA2-9EDA-8240-9A7E-9312AF367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7C5B99-E18D-A14E-B7B1-452F3D735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501B08-88DC-6140-97D3-5A6F644E2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56D16-A7A5-9040-B357-46E029C5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75697A-C462-4C48-BB5C-1AB4AADE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311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408A7-1B0A-2D4D-A2ED-127E691E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41AE45-557B-5F4F-8C4A-EA0CEDE0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15C321-4C1A-2943-8484-51292D58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728AA4-6EE9-DC43-8F41-1D35DBA3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358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84F6A2-63B2-3E43-8164-F050CDB4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86D5A-11F1-4747-B460-AF3271FE2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15272-24C3-F941-A9FC-39F6AD8E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84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EF812-DC28-154D-B000-6F4CB592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46332-8E51-0D4B-90C7-5B44FA37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10EC4-5437-DF4E-8EFA-0021496A3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DC6175-76A5-9A48-8D8B-8C98F4C8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89F58D-3423-DB43-9CBB-29B7CA7D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706A1C-625E-224B-8ABD-7939E4CC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206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C97AE-72F7-7541-A8DC-1184C97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B37599-76C9-6248-BC04-AF20A2192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AD2F67-49BF-5F41-AB27-807C00C99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5C3E68-3A35-3349-8C3F-11C19AE8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A020C-4528-7E49-8799-DAEE5B1A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C697DF-8B86-6240-B025-1FFA163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79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84B7B3-C0FC-9943-BED2-EB4ADDEF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825DE-1536-9C4A-AA80-F29A4D35C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18090-1271-1243-B21A-46D8929A7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BC290-CB7E-1E42-8AC5-33894CFA7A08}" type="datetimeFigureOut">
              <a:rPr kumimoji="1" lang="ko-Kore-KR" altLang="en-US" smtClean="0"/>
              <a:t>2021. 11. 27.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3C37E-8ACD-D642-83D4-36AE88D7F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829E2-5F34-BE4C-9731-87E1289AE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514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그림 21" descr="하늘, 실외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3B925ACA-2EE7-394E-8441-AEBA5F9A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A09477-0607-4A4D-AFAE-144378B4FAB5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2DD1C7-7B66-A74B-88A9-4A6081419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752" y="1609361"/>
            <a:ext cx="10826496" cy="2012875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6600" b="1" dirty="0">
                <a:solidFill>
                  <a:srgbClr val="FFFFFF"/>
                </a:solidFill>
                <a:latin typeface="+mj-ea"/>
              </a:rPr>
              <a:t>Sky Guide</a:t>
            </a:r>
            <a:endParaRPr kumimoji="1" lang="ko-Kore-KR" altLang="en-US" dirty="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02D2CD-EBAA-D84C-9CF3-5DC72323B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752" y="5105889"/>
            <a:ext cx="10826496" cy="1098395"/>
          </a:xfrm>
        </p:spPr>
        <p:txBody>
          <a:bodyPr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kumimoji="1" lang="ko-Kore-KR" altLang="en-US" sz="14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kumimoji="1" lang="ko-KR" altLang="en-US" sz="1400" dirty="0">
                <a:solidFill>
                  <a:srgbClr val="FFFFFF"/>
                </a:solidFill>
                <a:latin typeface="+mn-ea"/>
              </a:rPr>
              <a:t> 인터페이스</a:t>
            </a:r>
            <a:endParaRPr kumimoji="1" lang="en-US" altLang="ko-KR" sz="1400" dirty="0">
              <a:solidFill>
                <a:srgbClr val="FFFFFF"/>
              </a:solidFill>
              <a:latin typeface="+mn-ea"/>
            </a:endParaRPr>
          </a:p>
          <a:p>
            <a:pPr algn="r">
              <a:spcBef>
                <a:spcPts val="600"/>
              </a:spcBef>
            </a:pPr>
            <a:r>
              <a:rPr kumimoji="1" lang="en-US" altLang="ko-KR" sz="1400" dirty="0">
                <a:solidFill>
                  <a:srgbClr val="FFFFFF"/>
                </a:solidFill>
                <a:latin typeface="+mn-ea"/>
              </a:rPr>
              <a:t>201710912</a:t>
            </a:r>
          </a:p>
          <a:p>
            <a:pPr algn="r">
              <a:spcBef>
                <a:spcPts val="600"/>
              </a:spcBef>
            </a:pPr>
            <a:r>
              <a:rPr kumimoji="1" lang="ko-KR" altLang="en-US" sz="1400" dirty="0">
                <a:solidFill>
                  <a:srgbClr val="FFFFFF"/>
                </a:solidFill>
                <a:latin typeface="+mn-ea"/>
              </a:rPr>
              <a:t>김지섭</a:t>
            </a:r>
            <a:endParaRPr kumimoji="1" lang="ko-Kore-KR" altLang="en-US" sz="1400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2D28EAC-BDC0-3B42-8D6B-ED268A4EF608}"/>
              </a:ext>
            </a:extLst>
          </p:cNvPr>
          <p:cNvCxnSpPr/>
          <p:nvPr/>
        </p:nvCxnSpPr>
        <p:spPr>
          <a:xfrm>
            <a:off x="6978316" y="3697705"/>
            <a:ext cx="46111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B289BD-C1AA-7D41-8D02-D14490A40777}"/>
              </a:ext>
            </a:extLst>
          </p:cNvPr>
          <p:cNvSpPr txBox="1"/>
          <p:nvPr/>
        </p:nvSpPr>
        <p:spPr>
          <a:xfrm>
            <a:off x="9609221" y="3726300"/>
            <a:ext cx="19000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2400" dirty="0">
                <a:solidFill>
                  <a:srgbClr val="FFFFFF"/>
                </a:solidFill>
                <a:latin typeface="+mj-ea"/>
              </a:rPr>
              <a:t>AR </a:t>
            </a:r>
            <a:r>
              <a:rPr kumimoji="1" lang="ko-KR" altLang="en-US" sz="1800" dirty="0">
                <a:solidFill>
                  <a:srgbClr val="FFFFFF"/>
                </a:solidFill>
                <a:latin typeface="+mj-ea"/>
              </a:rPr>
              <a:t>천체 관측</a:t>
            </a:r>
            <a:endParaRPr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904372-182F-9C4A-A778-1D3D85733F0C}"/>
              </a:ext>
            </a:extLst>
          </p:cNvPr>
          <p:cNvSpPr/>
          <p:nvPr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7349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45742-FF7A-4041-AA69-613E17E9203A}"/>
              </a:ext>
            </a:extLst>
          </p:cNvPr>
          <p:cNvSpPr txBox="1"/>
          <p:nvPr/>
        </p:nvSpPr>
        <p:spPr>
          <a:xfrm>
            <a:off x="1174173" y="1349724"/>
            <a:ext cx="928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5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b="1" dirty="0">
                <a:latin typeface="+mn-ea"/>
              </a:rPr>
              <a:t> 일론 </a:t>
            </a:r>
            <a:r>
              <a:rPr kumimoji="1" lang="ko-KR" altLang="en-US" b="1" dirty="0" err="1">
                <a:latin typeface="+mn-ea"/>
              </a:rPr>
              <a:t>머스크</a:t>
            </a:r>
            <a:r>
              <a:rPr kumimoji="1" lang="ko-KR" altLang="en-US" b="1" dirty="0">
                <a:latin typeface="+mn-ea"/>
              </a:rPr>
              <a:t> 및 </a:t>
            </a:r>
            <a:r>
              <a:rPr kumimoji="1" lang="en-US" altLang="ko-KR" b="1" dirty="0">
                <a:latin typeface="+mn-ea"/>
              </a:rPr>
              <a:t>Space X,</a:t>
            </a:r>
            <a:r>
              <a:rPr kumimoji="1" lang="ko-KR" altLang="en-US" b="1" dirty="0">
                <a:latin typeface="+mn-ea"/>
              </a:rPr>
              <a:t> 나로호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 err="1">
                <a:latin typeface="+mn-ea"/>
              </a:rPr>
              <a:t>누리호</a:t>
            </a:r>
            <a:r>
              <a:rPr kumimoji="1" lang="ko-KR" altLang="en-US" b="1" dirty="0">
                <a:latin typeface="+mn-ea"/>
              </a:rPr>
              <a:t> 등 일반 대중들의 우주에 대한 관심도 상승</a:t>
            </a:r>
            <a:endParaRPr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77180-6435-F042-B021-CCCE6CBE3558}"/>
              </a:ext>
            </a:extLst>
          </p:cNvPr>
          <p:cNvSpPr txBox="1"/>
          <p:nvPr/>
        </p:nvSpPr>
        <p:spPr>
          <a:xfrm>
            <a:off x="1529018" y="1929234"/>
            <a:ext cx="910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스마트폰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태블릿 </a:t>
            </a:r>
            <a:r>
              <a:rPr kumimoji="1" lang="en-US" altLang="ko-KR" sz="1600" dirty="0"/>
              <a:t>PC </a:t>
            </a:r>
            <a:r>
              <a:rPr kumimoji="1" lang="ko-KR" altLang="en-US" sz="1600" dirty="0"/>
              <a:t>등 스마트기기에 탑재된 </a:t>
            </a:r>
            <a:r>
              <a:rPr kumimoji="1" lang="en-US" altLang="ko-KR" sz="1600" dirty="0"/>
              <a:t>GPS</a:t>
            </a:r>
            <a:r>
              <a:rPr kumimoji="1" lang="ko-KR" altLang="en-US" sz="1600" dirty="0"/>
              <a:t>와 </a:t>
            </a:r>
            <a:r>
              <a:rPr kumimoji="1" lang="ko-KR" altLang="en-US" sz="1600" dirty="0" err="1"/>
              <a:t>자이로</a:t>
            </a:r>
            <a:r>
              <a:rPr kumimoji="1" lang="ko-KR" altLang="en-US" sz="1600" dirty="0"/>
              <a:t> 센서를 활용하여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현재 위치를 기반으로</a:t>
            </a:r>
            <a:r>
              <a:rPr kumimoji="1" lang="en-US" altLang="ko-KR" sz="1600" dirty="0"/>
              <a:t>, </a:t>
            </a:r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지구 주변의 천체의 상대적인 위치를 파악한 이후</a:t>
            </a:r>
            <a:r>
              <a:rPr kumimoji="1" lang="en-US" altLang="ko-KR" sz="1600" dirty="0"/>
              <a:t>, AR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활용하여 보여 주는 어플리케이션</a:t>
            </a:r>
            <a:endParaRPr kumimoji="1" lang="ko-Kore-KR" altLang="en-US" sz="16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DB7B344-F7FA-1448-ACB6-69B1CCAE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18" y="3871822"/>
            <a:ext cx="4421311" cy="23482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6E7101-A907-A54A-8D1C-70E452166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72470"/>
            <a:ext cx="4421312" cy="2348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639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>
                <a:latin typeface="+mn-lt"/>
              </a:rPr>
              <a:t>개선 기회</a:t>
            </a:r>
            <a:endParaRPr kumimoji="1" lang="en-US" altLang="ko-KR" sz="32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콘</a:t>
            </a:r>
            <a:r>
              <a:rPr kumimoji="1" lang="ko-KR" altLang="en-US" sz="1800" b="1" dirty="0">
                <a:latin typeface="+mn-ea"/>
              </a:rPr>
              <a:t>텐츠 개선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EBEEC-6F94-3440-9FE6-B6BA55D5C11D}"/>
              </a:ext>
            </a:extLst>
          </p:cNvPr>
          <p:cNvSpPr txBox="1"/>
          <p:nvPr/>
        </p:nvSpPr>
        <p:spPr>
          <a:xfrm>
            <a:off x="2092496" y="1746705"/>
            <a:ext cx="5859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교육과정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커리큘럼에서 배우는 내용들을 기반으로한 </a:t>
            </a:r>
            <a:endParaRPr kumimoji="1" lang="en-US" altLang="ko-Kore-KR" dirty="0"/>
          </a:p>
          <a:p>
            <a:r>
              <a:rPr kumimoji="1" lang="ko-Kore-KR" altLang="en-US" dirty="0"/>
              <a:t>컨텐츠 개발 및 학교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교육청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박물관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동아리 등과의 협업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39A0C10-CFBD-9C4F-8479-E2DA6DB54CA8}"/>
              </a:ext>
            </a:extLst>
          </p:cNvPr>
          <p:cNvGrpSpPr/>
          <p:nvPr/>
        </p:nvGrpSpPr>
        <p:grpSpPr>
          <a:xfrm>
            <a:off x="3262793" y="2551566"/>
            <a:ext cx="5666416" cy="2472264"/>
            <a:chOff x="2439683" y="2436448"/>
            <a:chExt cx="6194113" cy="2702500"/>
          </a:xfrm>
        </p:grpSpPr>
        <p:pic>
          <p:nvPicPr>
            <p:cNvPr id="9" name="그림 8" descr="실외, 밤하늘이(가) 표시된 사진&#10;&#10;자동 생성된 설명">
              <a:extLst>
                <a:ext uri="{FF2B5EF4-FFF2-40B4-BE49-F238E27FC236}">
                  <a16:creationId xmlns:a16="http://schemas.microsoft.com/office/drawing/2014/main" id="{BCF056F2-A1D7-2C48-BB1F-BACADB3D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101871" y="2774262"/>
              <a:ext cx="2702498" cy="2026873"/>
            </a:xfrm>
            <a:prstGeom prst="rect">
              <a:avLst/>
            </a:prstGeom>
          </p:spPr>
        </p:pic>
        <p:pic>
          <p:nvPicPr>
            <p:cNvPr id="4" name="그림 3" descr="별, 밤하늘이(가) 표시된 사진&#10;&#10;자동 생성된 설명">
              <a:extLst>
                <a:ext uri="{FF2B5EF4-FFF2-40B4-BE49-F238E27FC236}">
                  <a16:creationId xmlns:a16="http://schemas.microsoft.com/office/drawing/2014/main" id="{1C37B401-2090-0C47-BD8E-A30727D8C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2" b="31392"/>
            <a:stretch/>
          </p:blipFill>
          <p:spPr>
            <a:xfrm>
              <a:off x="6606922" y="2436448"/>
              <a:ext cx="2026874" cy="2702498"/>
            </a:xfrm>
            <a:prstGeom prst="rect">
              <a:avLst/>
            </a:prstGeom>
          </p:spPr>
        </p:pic>
        <p:sp>
          <p:nvSpPr>
            <p:cNvPr id="29" name="오른쪽 화살표[R] 28">
              <a:extLst>
                <a:ext uri="{FF2B5EF4-FFF2-40B4-BE49-F238E27FC236}">
                  <a16:creationId xmlns:a16="http://schemas.microsoft.com/office/drawing/2014/main" id="{44A1CF45-86F0-6A42-8F8B-6510C02A5652}"/>
                </a:ext>
              </a:extLst>
            </p:cNvPr>
            <p:cNvSpPr/>
            <p:nvPr/>
          </p:nvSpPr>
          <p:spPr>
            <a:xfrm>
              <a:off x="5337777" y="3271380"/>
              <a:ext cx="398900" cy="10326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50800" dir="8044016" algn="ctr" rotWithShape="0">
                <a:srgbClr val="000000">
                  <a:alpha val="74530"/>
                </a:srgbClr>
              </a:outerShdw>
              <a:reflection endPos="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8A8A94-D798-904F-BF3E-57AFE377B32C}"/>
              </a:ext>
            </a:extLst>
          </p:cNvPr>
          <p:cNvSpPr txBox="1"/>
          <p:nvPr/>
        </p:nvSpPr>
        <p:spPr>
          <a:xfrm>
            <a:off x="1378202" y="5182358"/>
            <a:ext cx="9759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별만 보면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별자리를 파악하기 어렵지만</a:t>
            </a:r>
            <a:r>
              <a:rPr kumimoji="1" lang="en-US" altLang="ko-Kore-KR" dirty="0"/>
              <a:t>, AR</a:t>
            </a:r>
            <a:r>
              <a:rPr kumimoji="1" lang="ko-Kore-KR" altLang="en-US" dirty="0"/>
              <a:t>과 함께 라면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별자리를 좀 더 명확하게 볼 수 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또한 시간을 변경하는 기능을 활용하여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월식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일식 및 다양한 천체 현상 등의 교육에도 용이하다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ECFEAC-D744-1C45-B580-4EBCB112DE0A}"/>
              </a:ext>
            </a:extLst>
          </p:cNvPr>
          <p:cNvSpPr txBox="1"/>
          <p:nvPr/>
        </p:nvSpPr>
        <p:spPr>
          <a:xfrm>
            <a:off x="5802451" y="1230259"/>
            <a:ext cx="61307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3</a:t>
            </a:r>
            <a:r>
              <a:rPr kumimoji="1" lang="en-US" altLang="ko-KR" sz="1800" b="1" dirty="0">
                <a:latin typeface="+mn-ea"/>
              </a:rPr>
              <a:t>. </a:t>
            </a:r>
            <a:r>
              <a:rPr kumimoji="1" lang="ko-KR" altLang="en-US" b="1" dirty="0">
                <a:latin typeface="+mn-ea"/>
              </a:rPr>
              <a:t>지속적으로 우주에서는 특수 한 일들이 일어난다</a:t>
            </a:r>
            <a:r>
              <a:rPr kumimoji="1" lang="en-US" altLang="ko-KR" b="1" dirty="0">
                <a:latin typeface="+mn-ea"/>
              </a:rPr>
              <a:t>. </a:t>
            </a:r>
            <a:r>
              <a:rPr kumimoji="1" lang="ko-KR" altLang="en-US" b="1" dirty="0">
                <a:latin typeface="+mn-ea"/>
              </a:rPr>
              <a:t>이를 단순 소프트웨어로 구현하는 것이 아니라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직접 본사에서 해당 장면을 촬영 및 편집 한 후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이를 </a:t>
            </a:r>
            <a:r>
              <a:rPr kumimoji="1" lang="en-US" altLang="ko-KR" b="1" dirty="0" err="1">
                <a:latin typeface="+mn-ea"/>
              </a:rPr>
              <a:t>Ar</a:t>
            </a:r>
            <a:r>
              <a:rPr kumimoji="1" lang="ko-KR" altLang="en-US" b="1" dirty="0">
                <a:latin typeface="+mn-ea"/>
              </a:rPr>
              <a:t>을 기반으로 볼 수 있도록 한다면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개기 월식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일식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혜성</a:t>
            </a:r>
            <a:r>
              <a:rPr kumimoji="1" lang="en-US" altLang="ko-KR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등을 놓친 사람들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>
                <a:latin typeface="+mn-ea"/>
              </a:rPr>
              <a:t>그런 것들을 관측할 수 없는 지역에 사는 사람들의 참여를 유도 할 수 있다</a:t>
            </a:r>
            <a:r>
              <a:rPr kumimoji="1" lang="en-US" altLang="ko-KR" b="1" dirty="0">
                <a:latin typeface="+mn-ea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348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>
                <a:latin typeface="+mn-lt"/>
              </a:rPr>
              <a:t>개선 기회</a:t>
            </a:r>
            <a:endParaRPr kumimoji="1" lang="en-US" altLang="ko-KR" sz="32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UI</a:t>
            </a:r>
            <a:r>
              <a:rPr kumimoji="1" lang="ko-KR" altLang="en-US" sz="1800" b="1" dirty="0">
                <a:latin typeface="+mn-ea"/>
              </a:rPr>
              <a:t> 및 기능 개선</a:t>
            </a:r>
            <a:endParaRPr kumimoji="1" lang="en-US" altLang="ko-KR" sz="1800" b="1" dirty="0">
              <a:latin typeface="+mn-ea"/>
            </a:endParaRPr>
          </a:p>
          <a:p>
            <a:endParaRPr kumimoji="1" lang="en-US" altLang="ko-Kore-KR" b="1" dirty="0">
              <a:latin typeface="+mn-ea"/>
            </a:endParaRPr>
          </a:p>
          <a:p>
            <a:r>
              <a:rPr kumimoji="1" lang="en-US" altLang="ko-Kore-KR" b="1" dirty="0">
                <a:latin typeface="+mn-ea"/>
              </a:rPr>
              <a:t>AR</a:t>
            </a:r>
            <a:r>
              <a:rPr kumimoji="1" lang="ko-Kore-KR" altLang="en-US" b="1" dirty="0">
                <a:latin typeface="+mn-ea"/>
              </a:rPr>
              <a:t>이라도 센서를 기준으로 하기 때문에 조금은 틀어질 수 있는데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현재는 수동으로 이를 조작하지만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태양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달 등 크고 밝은 천체를 기준으로 조금씩 틀어진 부분을 자동 조정 할 수 있다면 좋겠다</a:t>
            </a:r>
            <a:r>
              <a:rPr kumimoji="1" lang="en-US" altLang="ko-Kore-KR" b="1" dirty="0">
                <a:latin typeface="+mn-ea"/>
              </a:rPr>
              <a:t>.</a:t>
            </a:r>
          </a:p>
          <a:p>
            <a:endParaRPr kumimoji="1" lang="en-US" altLang="ko-Kore-KR" b="1" dirty="0">
              <a:latin typeface="+mn-ea"/>
            </a:endParaRPr>
          </a:p>
          <a:p>
            <a:r>
              <a:rPr kumimoji="1" lang="ko-Kore-KR" altLang="en-US" b="1" dirty="0">
                <a:latin typeface="+mn-ea"/>
              </a:rPr>
              <a:t>캘린더 알림 기능 </a:t>
            </a:r>
            <a:endParaRPr kumimoji="1" lang="en-US" altLang="ko-Kore-KR" b="1" dirty="0">
              <a:latin typeface="+mn-ea"/>
            </a:endParaRPr>
          </a:p>
          <a:p>
            <a:endParaRPr kumimoji="1" lang="en-US" altLang="ko-Kore-KR" b="1" dirty="0">
              <a:latin typeface="+mn-ea"/>
            </a:endParaRPr>
          </a:p>
          <a:p>
            <a:r>
              <a:rPr kumimoji="1" lang="ko-Kore-KR" altLang="en-US" b="1" dirty="0">
                <a:latin typeface="+mn-ea"/>
              </a:rPr>
              <a:t>특정 천체 이벤트가 발생할지를 캘린더 에서 확인 가능한데</a:t>
            </a:r>
            <a:r>
              <a:rPr kumimoji="1" lang="en-US" altLang="ko-Kore-KR" b="1" dirty="0">
                <a:latin typeface="+mn-ea"/>
              </a:rPr>
              <a:t>,</a:t>
            </a:r>
          </a:p>
          <a:p>
            <a:r>
              <a:rPr kumimoji="1" lang="ko-Kore-KR" altLang="en-US" b="1" dirty="0">
                <a:latin typeface="+mn-ea"/>
              </a:rPr>
              <a:t>현재는 전체 이벤트에 대한 알림여부를 온오프 형태로만 알림을 받을 수 있다</a:t>
            </a:r>
            <a:r>
              <a:rPr kumimoji="1" lang="en-US" altLang="ko-Kore-KR" b="1" dirty="0">
                <a:latin typeface="+mn-ea"/>
              </a:rPr>
              <a:t>. </a:t>
            </a:r>
          </a:p>
          <a:p>
            <a:r>
              <a:rPr kumimoji="1" lang="ko-Kore-KR" altLang="en-US" b="1" dirty="0">
                <a:latin typeface="+mn-ea"/>
              </a:rPr>
              <a:t>이 기능을 개선하여 특정 이벤트에 대한 예약 기능을 추가하여 해당 이벤트 발생 시간에만 알림이 가도록 한다면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유저들의 지속적인 사용에 도움이 될 것 같다</a:t>
            </a:r>
            <a:r>
              <a:rPr kumimoji="1" lang="en-US" altLang="ko-Kore-KR" b="1" dirty="0">
                <a:latin typeface="+mn-ea"/>
              </a:rPr>
              <a:t>.</a:t>
            </a:r>
          </a:p>
        </p:txBody>
      </p:sp>
      <p:pic>
        <p:nvPicPr>
          <p:cNvPr id="4" name="그림 3" descr="실외, 밤하늘이(가) 표시된 사진&#10;&#10;자동 생성된 설명">
            <a:extLst>
              <a:ext uri="{FF2B5EF4-FFF2-40B4-BE49-F238E27FC236}">
                <a16:creationId xmlns:a16="http://schemas.microsoft.com/office/drawing/2014/main" id="{C557A0EC-22D7-1640-9C6C-29908565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89115" y="2504237"/>
            <a:ext cx="2702498" cy="2026873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A4DD5B4-AF33-5743-9658-2D33BC19D935}"/>
              </a:ext>
            </a:extLst>
          </p:cNvPr>
          <p:cNvCxnSpPr>
            <a:cxnSpLocks/>
          </p:cNvCxnSpPr>
          <p:nvPr/>
        </p:nvCxnSpPr>
        <p:spPr>
          <a:xfrm>
            <a:off x="9757711" y="3569699"/>
            <a:ext cx="547320" cy="2617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A8DCE2F-968F-EB48-ADC5-2DE8FAC4C56B}"/>
              </a:ext>
            </a:extLst>
          </p:cNvPr>
          <p:cNvCxnSpPr>
            <a:cxnSpLocks/>
          </p:cNvCxnSpPr>
          <p:nvPr/>
        </p:nvCxnSpPr>
        <p:spPr>
          <a:xfrm>
            <a:off x="10137130" y="3307901"/>
            <a:ext cx="203234" cy="358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B215B15-F9C4-0248-B19E-8C094BB3EDAE}"/>
              </a:ext>
            </a:extLst>
          </p:cNvPr>
          <p:cNvCxnSpPr>
            <a:cxnSpLocks/>
          </p:cNvCxnSpPr>
          <p:nvPr/>
        </p:nvCxnSpPr>
        <p:spPr>
          <a:xfrm flipH="1">
            <a:off x="9752960" y="3243401"/>
            <a:ext cx="105945" cy="3262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E1981A9-6568-004D-B570-DA30FD08E20C}"/>
              </a:ext>
            </a:extLst>
          </p:cNvPr>
          <p:cNvCxnSpPr>
            <a:cxnSpLocks/>
          </p:cNvCxnSpPr>
          <p:nvPr/>
        </p:nvCxnSpPr>
        <p:spPr>
          <a:xfrm>
            <a:off x="9858905" y="3243401"/>
            <a:ext cx="278225" cy="64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42084E1-5957-754C-BD22-06186020C761}"/>
              </a:ext>
            </a:extLst>
          </p:cNvPr>
          <p:cNvCxnSpPr>
            <a:cxnSpLocks/>
          </p:cNvCxnSpPr>
          <p:nvPr/>
        </p:nvCxnSpPr>
        <p:spPr>
          <a:xfrm>
            <a:off x="10305031" y="3826613"/>
            <a:ext cx="272226" cy="4374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14F4B7F7-A326-BB41-809A-4230ED5EBF1C}"/>
              </a:ext>
            </a:extLst>
          </p:cNvPr>
          <p:cNvCxnSpPr>
            <a:cxnSpLocks/>
          </p:cNvCxnSpPr>
          <p:nvPr/>
        </p:nvCxnSpPr>
        <p:spPr>
          <a:xfrm>
            <a:off x="10346363" y="3666854"/>
            <a:ext cx="541321" cy="187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C145EE79-B2E7-4E43-94EF-2E22F71EF4FD}"/>
              </a:ext>
            </a:extLst>
          </p:cNvPr>
          <p:cNvCxnSpPr>
            <a:cxnSpLocks/>
          </p:cNvCxnSpPr>
          <p:nvPr/>
        </p:nvCxnSpPr>
        <p:spPr>
          <a:xfrm flipH="1">
            <a:off x="10577257" y="3854262"/>
            <a:ext cx="310427" cy="409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0B6F162-AAD7-DE46-A492-CE22E9745249}"/>
              </a:ext>
            </a:extLst>
          </p:cNvPr>
          <p:cNvCxnSpPr>
            <a:cxnSpLocks/>
          </p:cNvCxnSpPr>
          <p:nvPr/>
        </p:nvCxnSpPr>
        <p:spPr>
          <a:xfrm flipH="1">
            <a:off x="10129725" y="2791632"/>
            <a:ext cx="155213" cy="5165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BC1ECDD-478C-B243-BF01-CE59A90F023C}"/>
              </a:ext>
            </a:extLst>
          </p:cNvPr>
          <p:cNvCxnSpPr>
            <a:cxnSpLocks/>
          </p:cNvCxnSpPr>
          <p:nvPr/>
        </p:nvCxnSpPr>
        <p:spPr>
          <a:xfrm>
            <a:off x="10305032" y="2786030"/>
            <a:ext cx="102918" cy="5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C973863-24E0-DC4F-BBBB-AAAD30DFDD10}"/>
              </a:ext>
            </a:extLst>
          </p:cNvPr>
          <p:cNvCxnSpPr>
            <a:cxnSpLocks/>
          </p:cNvCxnSpPr>
          <p:nvPr/>
        </p:nvCxnSpPr>
        <p:spPr>
          <a:xfrm>
            <a:off x="10422174" y="2797412"/>
            <a:ext cx="60229" cy="817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3C06688-1193-FC42-8B95-43B983103A9F}"/>
              </a:ext>
            </a:extLst>
          </p:cNvPr>
          <p:cNvCxnSpPr>
            <a:cxnSpLocks/>
          </p:cNvCxnSpPr>
          <p:nvPr/>
        </p:nvCxnSpPr>
        <p:spPr>
          <a:xfrm>
            <a:off x="10482403" y="2875768"/>
            <a:ext cx="71385" cy="817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904FB44-6846-714E-93FB-3F9131255B54}"/>
              </a:ext>
            </a:extLst>
          </p:cNvPr>
          <p:cNvCxnSpPr>
            <a:cxnSpLocks/>
          </p:cNvCxnSpPr>
          <p:nvPr/>
        </p:nvCxnSpPr>
        <p:spPr>
          <a:xfrm>
            <a:off x="10548145" y="2957511"/>
            <a:ext cx="120800" cy="1874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4CFFA3D6-02A1-8C44-98CB-94B4ED112C71}"/>
              </a:ext>
            </a:extLst>
          </p:cNvPr>
          <p:cNvCxnSpPr>
            <a:cxnSpLocks/>
          </p:cNvCxnSpPr>
          <p:nvPr/>
        </p:nvCxnSpPr>
        <p:spPr>
          <a:xfrm flipH="1">
            <a:off x="10638031" y="3136141"/>
            <a:ext cx="30914" cy="613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7AD16BC3-FA41-7E43-94E0-6DCA4FA22420}"/>
              </a:ext>
            </a:extLst>
          </p:cNvPr>
          <p:cNvCxnSpPr>
            <a:cxnSpLocks/>
          </p:cNvCxnSpPr>
          <p:nvPr/>
        </p:nvCxnSpPr>
        <p:spPr>
          <a:xfrm>
            <a:off x="9553448" y="3517672"/>
            <a:ext cx="199512" cy="520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EDE38AC8-70E0-BE47-8CBC-2F486C39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356" y="2362081"/>
            <a:ext cx="1594641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1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597"/>
          </a:xfrm>
        </p:spPr>
        <p:txBody>
          <a:bodyPr>
            <a:normAutofit fontScale="90000"/>
          </a:bodyPr>
          <a:lstStyle/>
          <a:p>
            <a:r>
              <a:rPr kumimoji="1" lang="en-US" altLang="ko-KR" b="1" dirty="0">
                <a:latin typeface="+mn-lt"/>
              </a:rPr>
              <a:t>Contents</a:t>
            </a:r>
            <a:endParaRPr kumimoji="1" lang="ko-Kore-KR" altLang="en-US" b="1" dirty="0">
              <a:latin typeface="+mn-lt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14B48B5-50C0-EF4B-B7C5-448B28991F12}"/>
              </a:ext>
            </a:extLst>
          </p:cNvPr>
          <p:cNvSpPr txBox="1">
            <a:spLocks/>
          </p:cNvSpPr>
          <p:nvPr/>
        </p:nvSpPr>
        <p:spPr>
          <a:xfrm>
            <a:off x="1424354" y="1403155"/>
            <a:ext cx="7532077" cy="4936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400" b="1" dirty="0">
                <a:latin typeface="+mj-ea"/>
              </a:rPr>
              <a:t>Sky Guide</a:t>
            </a:r>
            <a:r>
              <a:rPr kumimoji="1" lang="ko-KR" altLang="en-US" sz="2400" b="1" dirty="0">
                <a:latin typeface="+mj-ea"/>
              </a:rPr>
              <a:t>제품 소개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Sky Guide </a:t>
            </a:r>
            <a:r>
              <a:rPr kumimoji="1" lang="ko-KR" altLang="en-US" sz="1400" b="1" dirty="0">
                <a:latin typeface="+mn-ea"/>
              </a:rPr>
              <a:t>간단 소개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별자리 및 천체 관측 기능 </a:t>
            </a:r>
            <a:r>
              <a:rPr kumimoji="1" lang="en-US" altLang="ko-KR" sz="1400" b="1" dirty="0">
                <a:latin typeface="+mn-ea"/>
              </a:rPr>
              <a:t>(AR </a:t>
            </a:r>
            <a:r>
              <a:rPr kumimoji="1" lang="ko-KR" altLang="en-US" sz="1400" b="1" dirty="0">
                <a:latin typeface="+mn-ea"/>
              </a:rPr>
              <a:t>세부 조정</a:t>
            </a:r>
            <a:r>
              <a:rPr kumimoji="1" lang="en-US" altLang="ko-KR" sz="1400" b="1" dirty="0">
                <a:latin typeface="+mn-ea"/>
              </a:rPr>
              <a:t>, </a:t>
            </a:r>
            <a:r>
              <a:rPr kumimoji="1" lang="ko-KR" altLang="en-US" sz="1400" b="1" dirty="0">
                <a:latin typeface="+mn-ea"/>
              </a:rPr>
              <a:t>시간 및 날짜 변경</a:t>
            </a:r>
            <a:r>
              <a:rPr kumimoji="1" lang="en-US" altLang="ko-KR" sz="1400" b="1" dirty="0">
                <a:latin typeface="+mn-ea"/>
              </a:rPr>
              <a:t>)</a:t>
            </a:r>
          </a:p>
          <a:p>
            <a:pPr lvl="1"/>
            <a:r>
              <a:rPr kumimoji="1" lang="ko-KR" altLang="en-US" sz="1400" b="1" dirty="0">
                <a:latin typeface="+mn-ea"/>
              </a:rPr>
              <a:t>관측 외 기타 기능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이벤트 캘린더</a:t>
            </a:r>
            <a:r>
              <a:rPr kumimoji="1" lang="en-US" altLang="ko-KR" sz="1400" b="1" dirty="0">
                <a:latin typeface="+mn-ea"/>
              </a:rPr>
              <a:t>, </a:t>
            </a:r>
            <a:r>
              <a:rPr kumimoji="1" lang="ko-KR" altLang="en-US" sz="1400" b="1" dirty="0">
                <a:latin typeface="+mn-ea"/>
              </a:rPr>
              <a:t>기사 추천</a:t>
            </a:r>
            <a:r>
              <a:rPr kumimoji="1" lang="en-US" altLang="ko-KR" sz="1400" b="1" dirty="0">
                <a:latin typeface="+mn-ea"/>
              </a:rPr>
              <a:t>)  </a:t>
            </a:r>
            <a:endParaRPr kumimoji="1" lang="en-US" altLang="ko-KR" sz="2400" b="1" dirty="0">
              <a:latin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400" b="1" dirty="0">
                <a:latin typeface="+mj-ea"/>
              </a:rPr>
              <a:t>Sky Guide</a:t>
            </a:r>
            <a:r>
              <a:rPr kumimoji="1" lang="ko-KR" altLang="en-US" sz="2400" b="1" dirty="0">
                <a:latin typeface="+mj-ea"/>
              </a:rPr>
              <a:t>의 강점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간편하고 간결한 </a:t>
            </a:r>
            <a:r>
              <a:rPr kumimoji="1" lang="en-US" altLang="ko-KR" sz="1400" b="1" dirty="0">
                <a:latin typeface="+mn-ea"/>
              </a:rPr>
              <a:t>UI</a:t>
            </a:r>
          </a:p>
          <a:p>
            <a:pPr lvl="1"/>
            <a:r>
              <a:rPr kumimoji="1" lang="ko-Kore-KR" altLang="en-US" sz="1400" b="1" dirty="0">
                <a:latin typeface="+mn-ea"/>
              </a:rPr>
              <a:t>별자리가 잘 보이지 않는 현대 사회</a:t>
            </a:r>
            <a:endParaRPr kumimoji="1" lang="en-US" altLang="ko-Kore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시간과 공간의 제약없이 천체 관측 가능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라이더 센서 등 적외선 센서 불필요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일반 대중들의 우주에 대한 관심도 상승</a:t>
            </a:r>
            <a:endParaRPr kumimoji="1" lang="en-US" altLang="ko-KR" sz="2400" b="1" dirty="0">
              <a:latin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b="1" dirty="0">
                <a:latin typeface="+mj-ea"/>
              </a:rPr>
              <a:t>개선 기회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ko-Kore-KR" altLang="en-US" sz="1400" b="1" dirty="0">
                <a:latin typeface="+mn-ea"/>
              </a:rPr>
              <a:t>콘텐츠 개선</a:t>
            </a:r>
            <a:endParaRPr kumimoji="1" lang="en-US" altLang="ko-Kore-KR" sz="1400" b="1" dirty="0">
              <a:latin typeface="+mn-ea"/>
            </a:endParaRPr>
          </a:p>
          <a:p>
            <a:pPr lvl="1"/>
            <a:r>
              <a:rPr kumimoji="1" lang="en-US" altLang="ko-Kore-KR" sz="1400" b="1" dirty="0">
                <a:latin typeface="+mn-ea"/>
              </a:rPr>
              <a:t>UI </a:t>
            </a:r>
            <a:r>
              <a:rPr kumimoji="1" lang="ko-Kore-KR" altLang="en-US" sz="1400" b="1" dirty="0">
                <a:latin typeface="+mn-ea"/>
              </a:rPr>
              <a:t>및 기능 개선</a:t>
            </a:r>
            <a:endParaRPr kumimoji="1" lang="en-US" altLang="ko-Kore-KR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86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2914AFB0-52E0-D34B-A4F3-1F8D0FC7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1203" y="2573793"/>
            <a:ext cx="1780828" cy="3602200"/>
          </a:xfrm>
          <a:prstGeom prst="rect">
            <a:avLst/>
          </a:prstGeom>
        </p:spPr>
      </p:pic>
      <p:pic>
        <p:nvPicPr>
          <p:cNvPr id="24" name="그림 23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1526BB92-459D-F146-81FD-3BCAB0D7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3711" y="2573793"/>
            <a:ext cx="1780828" cy="36022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FB860-6BE9-EF40-B756-CD461212E722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Sky Guide</a:t>
            </a:r>
            <a:r>
              <a:rPr kumimoji="1" lang="ko-KR" altLang="en-US" b="1" dirty="0">
                <a:latin typeface="+mn-ea"/>
              </a:rPr>
              <a:t> 간단 소개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7F8954-0260-2B42-B792-4384FCA55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341"/>
          <a:stretch/>
        </p:blipFill>
        <p:spPr>
          <a:xfrm>
            <a:off x="3001372" y="2513369"/>
            <a:ext cx="1780828" cy="17092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9A932D-7F72-2C4C-BD93-C20A1CC28E43}"/>
              </a:ext>
            </a:extLst>
          </p:cNvPr>
          <p:cNvSpPr txBox="1"/>
          <p:nvPr/>
        </p:nvSpPr>
        <p:spPr>
          <a:xfrm>
            <a:off x="1529019" y="4477225"/>
            <a:ext cx="4941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스마트폰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태블릿 </a:t>
            </a:r>
            <a:r>
              <a:rPr kumimoji="1" lang="en-US" altLang="ko-KR" sz="1600" dirty="0"/>
              <a:t>PC </a:t>
            </a:r>
            <a:r>
              <a:rPr kumimoji="1" lang="ko-KR" altLang="en-US" sz="1600" dirty="0"/>
              <a:t>등 스마트기기에 탑재된 </a:t>
            </a:r>
            <a:r>
              <a:rPr kumimoji="1" lang="en-US" altLang="ko-KR" sz="1600" dirty="0"/>
              <a:t>GPS</a:t>
            </a:r>
            <a:r>
              <a:rPr kumimoji="1" lang="ko-KR" altLang="en-US" sz="1600" dirty="0"/>
              <a:t>와 </a:t>
            </a:r>
            <a:r>
              <a:rPr kumimoji="1" lang="ko-KR" altLang="en-US" sz="1600" dirty="0" err="1"/>
              <a:t>자이로</a:t>
            </a:r>
            <a:r>
              <a:rPr kumimoji="1" lang="ko-KR" altLang="en-US" sz="1600" dirty="0"/>
              <a:t> 센서를 활용하여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현재 위치를 기반으로</a:t>
            </a:r>
            <a:r>
              <a:rPr kumimoji="1" lang="en-US" altLang="ko-KR" sz="1600" dirty="0"/>
              <a:t>, </a:t>
            </a:r>
          </a:p>
          <a:p>
            <a:endParaRPr kumimoji="1" lang="en-US" altLang="ko-KR" sz="1600" dirty="0"/>
          </a:p>
          <a:p>
            <a:r>
              <a:rPr kumimoji="1" lang="ko-KR" altLang="en-US" sz="1600" dirty="0"/>
              <a:t>지구 주변의 천체의 상대적인 위치를 파악한 이후</a:t>
            </a:r>
            <a:r>
              <a:rPr kumimoji="1" lang="en-US" altLang="ko-KR" sz="1600" dirty="0"/>
              <a:t>,</a:t>
            </a:r>
          </a:p>
          <a:p>
            <a:r>
              <a:rPr kumimoji="1" lang="en-US" altLang="ko-KR" sz="1600" dirty="0"/>
              <a:t>AR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활용하여 보여 주는 어플리케이션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52CFB-9051-AA44-B4AD-D86AA856CC8A}"/>
              </a:ext>
            </a:extLst>
          </p:cNvPr>
          <p:cNvSpPr txBox="1"/>
          <p:nvPr/>
        </p:nvSpPr>
        <p:spPr>
          <a:xfrm>
            <a:off x="3221141" y="2130967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Sky Guide</a:t>
            </a:r>
            <a:endParaRPr kumimoji="1" lang="ko-Kore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1886F2-9D48-5F4C-B0E0-4CAF078A532A}"/>
              </a:ext>
            </a:extLst>
          </p:cNvPr>
          <p:cNvSpPr txBox="1"/>
          <p:nvPr/>
        </p:nvSpPr>
        <p:spPr>
          <a:xfrm>
            <a:off x="9236277" y="6342868"/>
            <a:ext cx="21483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별자리 및 천체 검색 및 위치 찾기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1935BC-958F-6642-9EE9-CEE7C16DC572}"/>
              </a:ext>
            </a:extLst>
          </p:cNvPr>
          <p:cNvSpPr txBox="1"/>
          <p:nvPr/>
        </p:nvSpPr>
        <p:spPr>
          <a:xfrm>
            <a:off x="7439932" y="6331039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실시간 관측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E3F7E8-E59B-6D42-B555-CD80330A04E4}"/>
              </a:ext>
            </a:extLst>
          </p:cNvPr>
          <p:cNvSpPr txBox="1"/>
          <p:nvPr/>
        </p:nvSpPr>
        <p:spPr>
          <a:xfrm>
            <a:off x="6714291" y="2251178"/>
            <a:ext cx="463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/>
              <a:t>동영상 입니다</a:t>
            </a:r>
            <a:r>
              <a:rPr kumimoji="1" lang="en-US" altLang="ko-Kore-KR" sz="1200" dirty="0"/>
              <a:t>. </a:t>
            </a:r>
            <a:r>
              <a:rPr kumimoji="1" lang="en-US" altLang="ko-KR" sz="1200" dirty="0"/>
              <a:t>‘</a:t>
            </a:r>
            <a:r>
              <a:rPr kumimoji="1" lang="ko-Kore-KR" altLang="en-US" sz="1200" dirty="0"/>
              <a:t>슬라이드 쇼 보기</a:t>
            </a:r>
            <a:r>
              <a:rPr kumimoji="1" lang="en-US" altLang="ko-Kore-KR" sz="1200" dirty="0"/>
              <a:t>’</a:t>
            </a:r>
            <a:r>
              <a:rPr kumimoji="1" lang="ko-Kore-KR" altLang="en-US" sz="1200" dirty="0"/>
              <a:t>로 보시면 실행 됩니다</a:t>
            </a:r>
            <a:r>
              <a:rPr kumimoji="1" lang="en-US" altLang="ko-Kore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3159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모니터, 은색, 여러개이(가) 표시된 사진&#10;&#10;자동 생성된 설명">
            <a:extLst>
              <a:ext uri="{FF2B5EF4-FFF2-40B4-BE49-F238E27FC236}">
                <a16:creationId xmlns:a16="http://schemas.microsoft.com/office/drawing/2014/main" id="{A429B2D8-5CE0-0F45-B059-239D8E76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96" y="2636659"/>
            <a:ext cx="1594641" cy="3456000"/>
          </a:xfrm>
          <a:prstGeom prst="rect">
            <a:avLst/>
          </a:prstGeom>
        </p:spPr>
      </p:pic>
      <p:pic>
        <p:nvPicPr>
          <p:cNvPr id="9" name="그림 8" descr="텍스트, 하늘, 실외, 표지판이(가) 표시된 사진&#10;&#10;자동 생성된 설명">
            <a:extLst>
              <a:ext uri="{FF2B5EF4-FFF2-40B4-BE49-F238E27FC236}">
                <a16:creationId xmlns:a16="http://schemas.microsoft.com/office/drawing/2014/main" id="{F84F498B-56B8-A24A-A2BA-04A076F1A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23" y="2636659"/>
            <a:ext cx="1594603" cy="3455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6D4D07-55C2-8D43-9E21-3646CC5C1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297" y="2636659"/>
            <a:ext cx="1594640" cy="3456000"/>
          </a:xfrm>
          <a:prstGeom prst="rect">
            <a:avLst/>
          </a:prstGeom>
        </p:spPr>
      </p:pic>
      <p:pic>
        <p:nvPicPr>
          <p:cNvPr id="12" name="그림 1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8F530FB-78F5-D144-8421-AD7823546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601" y="2624830"/>
            <a:ext cx="1594602" cy="345591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7104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별자리 및 천체 관측 기능</a:t>
            </a:r>
            <a:endParaRPr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39667-ADD3-1F42-BF3F-E1AE30FEFF6C}"/>
              </a:ext>
            </a:extLst>
          </p:cNvPr>
          <p:cNvSpPr txBox="1"/>
          <p:nvPr/>
        </p:nvSpPr>
        <p:spPr>
          <a:xfrm>
            <a:off x="1348831" y="2234081"/>
            <a:ext cx="51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위치를 기반으로 한 천체 관측 및 </a:t>
            </a:r>
            <a:r>
              <a:rPr kumimoji="1" lang="en-US" altLang="ko-KR" dirty="0"/>
              <a:t>information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6677B0-C958-C945-912D-D61534122863}"/>
              </a:ext>
            </a:extLst>
          </p:cNvPr>
          <p:cNvSpPr txBox="1"/>
          <p:nvPr/>
        </p:nvSpPr>
        <p:spPr>
          <a:xfrm>
            <a:off x="1348831" y="4311726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특정 장소 및 시간대로 이동</a:t>
            </a:r>
            <a:endParaRPr kumimoji="1"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04D1E7-61CA-4F45-B375-7E32C8F20751}"/>
              </a:ext>
            </a:extLst>
          </p:cNvPr>
          <p:cNvSpPr txBox="1"/>
          <p:nvPr/>
        </p:nvSpPr>
        <p:spPr>
          <a:xfrm>
            <a:off x="9439879" y="6342868"/>
            <a:ext cx="16834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별자리 및 천체 검색 기능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6F4758-8B5F-224E-BB0F-3F4E52F2DAB0}"/>
              </a:ext>
            </a:extLst>
          </p:cNvPr>
          <p:cNvSpPr txBox="1"/>
          <p:nvPr/>
        </p:nvSpPr>
        <p:spPr>
          <a:xfrm>
            <a:off x="7274822" y="6331039"/>
            <a:ext cx="1218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위치 및 시간 변경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4C3C-9AC3-804A-9162-D3107D9183F1}"/>
              </a:ext>
            </a:extLst>
          </p:cNvPr>
          <p:cNvSpPr txBox="1"/>
          <p:nvPr/>
        </p:nvSpPr>
        <p:spPr>
          <a:xfrm>
            <a:off x="1657519" y="2664215"/>
            <a:ext cx="61336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00" dirty="0"/>
              <a:t>최대 </a:t>
            </a:r>
            <a:r>
              <a:rPr kumimoji="1" lang="en-US" altLang="ko-KR" sz="1400" dirty="0"/>
              <a:t>88</a:t>
            </a:r>
            <a:r>
              <a:rPr kumimoji="1" lang="ko-KR" altLang="en-US" sz="1400" dirty="0"/>
              <a:t>가지 별자리 </a:t>
            </a:r>
            <a:r>
              <a:rPr kumimoji="1" lang="en-US" altLang="ko-KR" sz="1400" dirty="0"/>
              <a:t>+ 17</a:t>
            </a:r>
            <a:r>
              <a:rPr kumimoji="1" lang="ko-KR" altLang="en-US" sz="1400" dirty="0" err="1"/>
              <a:t>억개</a:t>
            </a:r>
            <a:r>
              <a:rPr kumimoji="1" lang="ko-KR" altLang="en-US" sz="1400" dirty="0"/>
              <a:t> 천체</a:t>
            </a:r>
            <a:endParaRPr kumimoji="1" lang="en-US" altLang="ko-KR" sz="1400" dirty="0"/>
          </a:p>
          <a:p>
            <a:r>
              <a:rPr kumimoji="1" lang="ko-KR" altLang="en-US" sz="1400" dirty="0"/>
              <a:t>인공위성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스타링크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우주정거장 등 인공 구조물</a:t>
            </a:r>
            <a:endParaRPr kumimoji="1" lang="en-US" altLang="ko-KR" sz="1400" dirty="0"/>
          </a:p>
          <a:p>
            <a:r>
              <a:rPr kumimoji="1" lang="ko-KR" altLang="en-US" sz="1400" dirty="0"/>
              <a:t>혜성 및 소행성</a:t>
            </a:r>
            <a:endParaRPr kumimoji="1" lang="en-US" altLang="ko-KR" sz="1400" dirty="0"/>
          </a:p>
          <a:p>
            <a:r>
              <a:rPr kumimoji="1" lang="ko-KR" altLang="en-US" sz="1400" dirty="0"/>
              <a:t>블랙홀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퀘이사</a:t>
            </a:r>
            <a:r>
              <a:rPr kumimoji="1" lang="ko-KR" altLang="en-US" sz="1400" dirty="0"/>
              <a:t> 등 특수 천체</a:t>
            </a:r>
            <a:endParaRPr lang="ko-Kore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C58A90-73AC-1B47-832E-5A5FAF6898CF}"/>
              </a:ext>
            </a:extLst>
          </p:cNvPr>
          <p:cNvSpPr txBox="1"/>
          <p:nvPr/>
        </p:nvSpPr>
        <p:spPr>
          <a:xfrm>
            <a:off x="1657519" y="4743924"/>
            <a:ext cx="61336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dirty="0"/>
              <a:t>GPS </a:t>
            </a:r>
            <a:r>
              <a:rPr kumimoji="1" lang="ko-Kore-KR" altLang="en-US" sz="1400" dirty="0"/>
              <a:t>및 현재 시간 기반 실시간 관측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지도를 기반으로한 위치 변경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시간 및 날짜 변경</a:t>
            </a:r>
            <a:endParaRPr lang="ko-Kore-KR" altLang="en-US" sz="1400" dirty="0"/>
          </a:p>
        </p:txBody>
      </p:sp>
      <p:pic>
        <p:nvPicPr>
          <p:cNvPr id="29" name="그림 28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7C5D32A-CE93-3841-88F4-BA410F00D05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3711" y="2573793"/>
            <a:ext cx="1780828" cy="3602200"/>
          </a:xfrm>
          <a:prstGeom prst="rect">
            <a:avLst/>
          </a:prstGeom>
        </p:spPr>
      </p:pic>
      <p:pic>
        <p:nvPicPr>
          <p:cNvPr id="30" name="그림 29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37D8DCC2-B961-4141-9620-E2CF86278DB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1203" y="2573793"/>
            <a:ext cx="1780828" cy="36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0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1B55534F-1B60-1145-AB10-4B0457B2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1203" y="2573793"/>
            <a:ext cx="1780828" cy="3602200"/>
          </a:xfrm>
          <a:prstGeom prst="rect">
            <a:avLst/>
          </a:prstGeom>
        </p:spPr>
      </p:pic>
      <p:pic>
        <p:nvPicPr>
          <p:cNvPr id="26" name="그림 25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97BF1B57-2876-8749-88A0-C7031FD90E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3711" y="2573793"/>
            <a:ext cx="1780828" cy="36022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71F7B-C3B3-D743-AD3A-302AC56A8074}"/>
              </a:ext>
            </a:extLst>
          </p:cNvPr>
          <p:cNvSpPr txBox="1"/>
          <p:nvPr/>
        </p:nvSpPr>
        <p:spPr>
          <a:xfrm>
            <a:off x="1348831" y="2234081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천체 이벤트 소개 및 관측</a:t>
            </a:r>
            <a:endParaRPr kumimoji="1"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4CDB66-B0B3-084D-8F34-6DB3B48C1843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3.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관측 외 기타 기능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54073-A9D2-CC4C-815C-C1CF62B2A0B6}"/>
              </a:ext>
            </a:extLst>
          </p:cNvPr>
          <p:cNvSpPr txBox="1"/>
          <p:nvPr/>
        </p:nvSpPr>
        <p:spPr>
          <a:xfrm>
            <a:off x="9439879" y="6342868"/>
            <a:ext cx="16834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별자리 및 천체 검색 기능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0DA4A-F106-BD49-A347-625A0CF205C5}"/>
              </a:ext>
            </a:extLst>
          </p:cNvPr>
          <p:cNvSpPr txBox="1"/>
          <p:nvPr/>
        </p:nvSpPr>
        <p:spPr>
          <a:xfrm>
            <a:off x="1657519" y="2664215"/>
            <a:ext cx="613367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dirty="0"/>
              <a:t>삭월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보름달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부분일식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개기일식 등 달과 관련된 이벤트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유성군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근일점</a:t>
            </a:r>
            <a:r>
              <a:rPr kumimoji="1" lang="en-US" altLang="ko-Kore-KR" sz="1400" dirty="0"/>
              <a:t> </a:t>
            </a:r>
            <a:r>
              <a:rPr kumimoji="1" lang="ko-Kore-KR" altLang="en-US" sz="1400" dirty="0"/>
              <a:t>등 기타 이벤트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각 이벤트 발생 날짜 및 해당 이벤트에 대한 설명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이벤트 발생 시점으로 시점 변경 및 </a:t>
            </a:r>
            <a:r>
              <a:rPr kumimoji="1" lang="en-US" altLang="ko-Kore-KR" sz="1400" dirty="0"/>
              <a:t>AR</a:t>
            </a:r>
            <a:r>
              <a:rPr kumimoji="1" lang="ko-Kore-KR" altLang="en-US" sz="1400" dirty="0"/>
              <a:t>적용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이벤트 발생 알림</a:t>
            </a:r>
            <a:endParaRPr lang="ko-Kore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54058D-199A-1048-93ED-7819DBEB7788}"/>
              </a:ext>
            </a:extLst>
          </p:cNvPr>
          <p:cNvSpPr txBox="1"/>
          <p:nvPr/>
        </p:nvSpPr>
        <p:spPr>
          <a:xfrm>
            <a:off x="7274822" y="6331039"/>
            <a:ext cx="1218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50" dirty="0"/>
              <a:t>위치 및 시간 변경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632F7C-275C-5C4B-9DBA-3E65BB149873}"/>
              </a:ext>
            </a:extLst>
          </p:cNvPr>
          <p:cNvSpPr txBox="1"/>
          <p:nvPr/>
        </p:nvSpPr>
        <p:spPr>
          <a:xfrm>
            <a:off x="1348831" y="4130857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우주과학 관련 기사 및 내용 추천</a:t>
            </a:r>
            <a:endParaRPr kumimoji="1"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8F2270-7160-1542-98AE-E74A6C90C265}"/>
              </a:ext>
            </a:extLst>
          </p:cNvPr>
          <p:cNvSpPr txBox="1"/>
          <p:nvPr/>
        </p:nvSpPr>
        <p:spPr>
          <a:xfrm>
            <a:off x="6775935" y="2251178"/>
            <a:ext cx="463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/>
              <a:t>동영상 입니다</a:t>
            </a:r>
            <a:r>
              <a:rPr kumimoji="1" lang="en-US" altLang="ko-Kore-KR" sz="1200" dirty="0"/>
              <a:t>. </a:t>
            </a:r>
            <a:r>
              <a:rPr kumimoji="1" lang="en-US" altLang="ko-KR" sz="1200" dirty="0"/>
              <a:t>‘</a:t>
            </a:r>
            <a:r>
              <a:rPr kumimoji="1" lang="ko-Kore-KR" altLang="en-US" sz="1200" dirty="0"/>
              <a:t>슬라이드 쇼 보기</a:t>
            </a:r>
            <a:r>
              <a:rPr kumimoji="1" lang="en-US" altLang="ko-Kore-KR" sz="1200" dirty="0"/>
              <a:t>’</a:t>
            </a:r>
            <a:r>
              <a:rPr kumimoji="1" lang="ko-Kore-KR" altLang="en-US" sz="1200" dirty="0"/>
              <a:t>로 보시면 실행 됩니다</a:t>
            </a:r>
            <a:r>
              <a:rPr kumimoji="1" lang="en-US" altLang="ko-Kore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633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텍스트, 모니터, 벽, 표면이(가) 표시된 사진&#10;&#10;자동 생성된 설명">
            <a:extLst>
              <a:ext uri="{FF2B5EF4-FFF2-40B4-BE49-F238E27FC236}">
                <a16:creationId xmlns:a16="http://schemas.microsoft.com/office/drawing/2014/main" id="{9B9F2D9A-2CE9-9746-A173-2474ABC5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356" y="2595519"/>
            <a:ext cx="1594641" cy="3456000"/>
          </a:xfrm>
          <a:prstGeom prst="rect">
            <a:avLst/>
          </a:prstGeom>
        </p:spPr>
      </p:pic>
      <p:pic>
        <p:nvPicPr>
          <p:cNvPr id="37" name="그림 3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3111126-B429-3141-ABFA-E1B101FE87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9263" y="2522419"/>
            <a:ext cx="1780828" cy="36022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07A9320-CD29-D048-9309-04D0E7883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651" y="2573996"/>
            <a:ext cx="1594641" cy="3456000"/>
          </a:xfrm>
          <a:prstGeom prst="rect">
            <a:avLst/>
          </a:prstGeom>
        </p:spPr>
      </p:pic>
      <p:pic>
        <p:nvPicPr>
          <p:cNvPr id="36" name="그림 35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F59F710C-1027-3B41-A6C7-3E34B0803DC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7558" y="2522419"/>
            <a:ext cx="1780828" cy="36022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43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간편하고 간결한 </a:t>
            </a:r>
            <a:r>
              <a:rPr kumimoji="1" lang="en-US" altLang="ko-KR" sz="1800" b="1" dirty="0">
                <a:latin typeface="+mn-ea"/>
              </a:rPr>
              <a:t>UI </a:t>
            </a:r>
            <a:endParaRPr lang="ko-Kore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0D4EE2-4C02-DB47-B7E4-40A00C1BC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504" y="2573996"/>
            <a:ext cx="1594641" cy="3456000"/>
          </a:xfrm>
          <a:prstGeom prst="rect">
            <a:avLst/>
          </a:prstGeom>
        </p:spPr>
      </p:pic>
      <p:pic>
        <p:nvPicPr>
          <p:cNvPr id="33" name="그림 32" descr="별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6406F0C5-E4D4-A243-873E-D4DB3017D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798" y="2595519"/>
            <a:ext cx="1594641" cy="3456000"/>
          </a:xfrm>
          <a:prstGeom prst="rect">
            <a:avLst/>
          </a:prstGeom>
        </p:spPr>
      </p:pic>
      <p:pic>
        <p:nvPicPr>
          <p:cNvPr id="34" name="그림 33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9D259EDB-B217-BD43-A45E-41C7BA95F07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3411" y="2522419"/>
            <a:ext cx="1780828" cy="3602200"/>
          </a:xfrm>
          <a:prstGeom prst="rect">
            <a:avLst/>
          </a:prstGeom>
        </p:spPr>
      </p:pic>
      <p:pic>
        <p:nvPicPr>
          <p:cNvPr id="35" name="그림 34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D98BDB9-8438-634A-8C9C-17D20AA51A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1705" y="2522419"/>
            <a:ext cx="1780828" cy="3602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DE664FD-6785-8445-BEFE-A05E19BC743F}"/>
              </a:ext>
            </a:extLst>
          </p:cNvPr>
          <p:cNvSpPr txBox="1"/>
          <p:nvPr/>
        </p:nvSpPr>
        <p:spPr>
          <a:xfrm>
            <a:off x="1939870" y="6197719"/>
            <a:ext cx="1044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메인 페이지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33C44D-D8B8-6E47-AEA3-48D710C2D580}"/>
              </a:ext>
            </a:extLst>
          </p:cNvPr>
          <p:cNvSpPr txBox="1"/>
          <p:nvPr/>
        </p:nvSpPr>
        <p:spPr>
          <a:xfrm>
            <a:off x="4295723" y="6197719"/>
            <a:ext cx="1044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튜토리얼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7860C3-6DFF-FF44-942C-D26572208A70}"/>
              </a:ext>
            </a:extLst>
          </p:cNvPr>
          <p:cNvSpPr txBox="1"/>
          <p:nvPr/>
        </p:nvSpPr>
        <p:spPr>
          <a:xfrm>
            <a:off x="6651576" y="6197719"/>
            <a:ext cx="10444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설정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9FF608-B316-BE4C-BBC5-3D5601A7D84B}"/>
              </a:ext>
            </a:extLst>
          </p:cNvPr>
          <p:cNvSpPr txBox="1"/>
          <p:nvPr/>
        </p:nvSpPr>
        <p:spPr>
          <a:xfrm>
            <a:off x="8807222" y="6197719"/>
            <a:ext cx="1444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50" dirty="0"/>
              <a:t>검색 및 기타 </a:t>
            </a:r>
            <a:r>
              <a:rPr kumimoji="1" lang="en-US" altLang="ko-Kore-KR" sz="1050" dirty="0"/>
              <a:t>UI</a:t>
            </a:r>
            <a:endParaRPr kumimoji="1" lang="ko-Kore-KR" alt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D1CB64-AA5E-7B4F-9F61-15FC80A3B085}"/>
              </a:ext>
            </a:extLst>
          </p:cNvPr>
          <p:cNvSpPr txBox="1"/>
          <p:nvPr/>
        </p:nvSpPr>
        <p:spPr>
          <a:xfrm>
            <a:off x="1657518" y="1792156"/>
            <a:ext cx="6839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dirty="0"/>
              <a:t>이미지나 아이콘을 기반으로한 간결한 </a:t>
            </a:r>
            <a:r>
              <a:rPr kumimoji="1" lang="en-US" altLang="ko-Kore-KR" sz="1400" dirty="0"/>
              <a:t>UI</a:t>
            </a:r>
            <a:r>
              <a:rPr kumimoji="1" lang="en-US" altLang="ko-KR" sz="1400" dirty="0"/>
              <a:t>,</a:t>
            </a:r>
            <a:r>
              <a:rPr kumimoji="1" lang="ko-Kore-KR" altLang="en-US" sz="1400" dirty="0"/>
              <a:t> 골든 룰을 잘 지킨 디자인이라고 생각된다</a:t>
            </a:r>
            <a:r>
              <a:rPr kumimoji="1" lang="en-US" altLang="ko-Kore-KR" sz="1400" dirty="0"/>
              <a:t>.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434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4653F1F9-E967-E647-B27D-081BF9FE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1203" y="2738177"/>
            <a:ext cx="1780828" cy="3602200"/>
          </a:xfrm>
          <a:prstGeom prst="rect">
            <a:avLst/>
          </a:prstGeom>
        </p:spPr>
      </p:pic>
      <p:pic>
        <p:nvPicPr>
          <p:cNvPr id="21" name="그림 20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788F6F22-CF22-2240-9332-70B14CC8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3711" y="2738177"/>
            <a:ext cx="1780828" cy="36022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2.</a:t>
            </a:r>
            <a:r>
              <a:rPr kumimoji="1" lang="ko-KR" altLang="en-US" sz="1800" b="1" dirty="0">
                <a:latin typeface="+mn-ea"/>
              </a:rPr>
              <a:t> 별자리가 잘 보이지 않는 현대 사회</a:t>
            </a:r>
            <a:endParaRPr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0042A-7550-5746-8684-8AAF8BA34F60}"/>
              </a:ext>
            </a:extLst>
          </p:cNvPr>
          <p:cNvSpPr txBox="1"/>
          <p:nvPr/>
        </p:nvSpPr>
        <p:spPr>
          <a:xfrm>
            <a:off x="1657519" y="1792156"/>
            <a:ext cx="8842670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dirty="0"/>
              <a:t>현재 한 밤중에도  어두운 곳을 찾기 어려울 정도로 빛이 많아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별을 쉽게 보기 어렵다</a:t>
            </a:r>
            <a:r>
              <a:rPr kumimoji="1" lang="en-US" altLang="ko-Kore-KR" sz="1400" dirty="0"/>
              <a:t>.</a:t>
            </a:r>
          </a:p>
          <a:p>
            <a:r>
              <a:rPr kumimoji="1" lang="ko-Kore-KR" altLang="en-US" sz="1400" dirty="0"/>
              <a:t>또한 지구 주변에 수많은 인공위성으로 인하여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하늘에 반짝이는 것이 있어도 이를 별이라고</a:t>
            </a:r>
            <a:r>
              <a:rPr kumimoji="1" lang="en-US" altLang="ko-Kore-KR" sz="1400" dirty="0"/>
              <a:t> </a:t>
            </a:r>
            <a:r>
              <a:rPr kumimoji="1" lang="ko-Kore-KR" altLang="en-US" sz="1400" dirty="0"/>
              <a:t>단정짓기 어렵다</a:t>
            </a:r>
            <a:r>
              <a:rPr kumimoji="1" lang="en-US" altLang="ko-Kore-KR" sz="1400" dirty="0"/>
              <a:t>.</a:t>
            </a:r>
          </a:p>
          <a:p>
            <a:r>
              <a:rPr kumimoji="1" lang="en-US" altLang="ko-Kore-KR" sz="500" dirty="0"/>
              <a:t> </a:t>
            </a:r>
          </a:p>
          <a:p>
            <a:r>
              <a:rPr kumimoji="1" lang="ko-Kore-KR" altLang="en-US" sz="1400" dirty="0"/>
              <a:t>이때</a:t>
            </a:r>
            <a:r>
              <a:rPr kumimoji="1" lang="en-US" altLang="ko-Kore-KR" sz="1400" dirty="0"/>
              <a:t> Sky Guide</a:t>
            </a:r>
            <a:r>
              <a:rPr kumimoji="1" lang="ko-Kore-KR" altLang="en-US" sz="1400" dirty="0"/>
              <a:t>를 사용한다면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실제로 별이 보이지 않아도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별을 볼 수 있고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해당 천체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별자리 등에 대한 정보도 쉽게 얻을 수 있다</a:t>
            </a:r>
            <a:r>
              <a:rPr kumimoji="1" lang="en-US" altLang="ko-Kore-KR" sz="1400" dirty="0"/>
              <a:t>.</a:t>
            </a:r>
            <a:endParaRPr kumimoji="1" lang="ko-Kore-KR" altLang="en-US" sz="1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EDC154E-9AF0-6043-8373-70702E6A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518" y="3097042"/>
            <a:ext cx="3859514" cy="2999164"/>
          </a:xfrm>
          <a:prstGeom prst="rect">
            <a:avLst/>
          </a:prstGeom>
        </p:spPr>
      </p:pic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BD8F46D0-E51A-4A45-828F-4D1783C804B2}"/>
              </a:ext>
            </a:extLst>
          </p:cNvPr>
          <p:cNvSpPr/>
          <p:nvPr/>
        </p:nvSpPr>
        <p:spPr>
          <a:xfrm>
            <a:off x="8948082" y="3918445"/>
            <a:ext cx="398900" cy="1032634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50800" dir="8044016" algn="ctr" rotWithShape="0">
              <a:srgbClr val="000000">
                <a:alpha val="74530"/>
              </a:srgb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B8BB4F-ECF1-3C4E-BC12-44F7C776290A}"/>
              </a:ext>
            </a:extLst>
          </p:cNvPr>
          <p:cNvSpPr txBox="1"/>
          <p:nvPr/>
        </p:nvSpPr>
        <p:spPr>
          <a:xfrm>
            <a:off x="6827777" y="6370043"/>
            <a:ext cx="463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/>
              <a:t>동영상 입니다</a:t>
            </a:r>
            <a:r>
              <a:rPr kumimoji="1" lang="en-US" altLang="ko-Kore-KR" sz="1200" dirty="0"/>
              <a:t>. </a:t>
            </a:r>
            <a:r>
              <a:rPr kumimoji="1" lang="en-US" altLang="ko-KR" sz="1200" dirty="0"/>
              <a:t>‘</a:t>
            </a:r>
            <a:r>
              <a:rPr kumimoji="1" lang="ko-Kore-KR" altLang="en-US" sz="1200" dirty="0"/>
              <a:t>슬라이드 쇼 보기</a:t>
            </a:r>
            <a:r>
              <a:rPr kumimoji="1" lang="en-US" altLang="ko-Kore-KR" sz="1200" dirty="0"/>
              <a:t>’</a:t>
            </a:r>
            <a:r>
              <a:rPr kumimoji="1" lang="ko-Kore-KR" altLang="en-US" sz="1200" dirty="0"/>
              <a:t>로 보시면 실행 됩니다</a:t>
            </a:r>
            <a:r>
              <a:rPr kumimoji="1" lang="en-US" altLang="ko-Kore-KR" sz="1200" dirty="0"/>
              <a:t>.</a:t>
            </a:r>
            <a:endParaRPr kumimoji="1" lang="ko-Kore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DEC5F2-BFF0-264C-804A-CD4978AF0381}"/>
              </a:ext>
            </a:extLst>
          </p:cNvPr>
          <p:cNvSpPr txBox="1"/>
          <p:nvPr/>
        </p:nvSpPr>
        <p:spPr>
          <a:xfrm>
            <a:off x="1267520" y="6370042"/>
            <a:ext cx="4639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/>
              <a:t>스타링크에서 운영 중인 인공위성의 위치</a:t>
            </a:r>
          </a:p>
        </p:txBody>
      </p:sp>
    </p:spTree>
    <p:extLst>
      <p:ext uri="{BB962C8B-B14F-4D97-AF65-F5344CB8AC3E}">
        <p14:creationId xmlns:p14="http://schemas.microsoft.com/office/powerpoint/2010/main" val="427761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45742-FF7A-4041-AA69-613E17E9203A}"/>
              </a:ext>
            </a:extLst>
          </p:cNvPr>
          <p:cNvSpPr txBox="1"/>
          <p:nvPr/>
        </p:nvSpPr>
        <p:spPr>
          <a:xfrm>
            <a:off x="1174173" y="1349724"/>
            <a:ext cx="928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3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b="1" dirty="0">
                <a:latin typeface="+mn-ea"/>
              </a:rPr>
              <a:t> 시간과 공간의 제약 없이 천체관측 가능</a:t>
            </a:r>
            <a:endParaRPr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31DB50-0203-9542-8467-871B4272145E}"/>
              </a:ext>
            </a:extLst>
          </p:cNvPr>
          <p:cNvGrpSpPr/>
          <p:nvPr/>
        </p:nvGrpSpPr>
        <p:grpSpPr>
          <a:xfrm>
            <a:off x="2997072" y="3181971"/>
            <a:ext cx="5951720" cy="3062923"/>
            <a:chOff x="2997072" y="3429000"/>
            <a:chExt cx="5951720" cy="3062923"/>
          </a:xfrm>
        </p:grpSpPr>
        <p:pic>
          <p:nvPicPr>
            <p:cNvPr id="3" name="그림 2" descr="망원경이(가) 표시된 사진&#10;&#10;자동 생성된 설명">
              <a:extLst>
                <a:ext uri="{FF2B5EF4-FFF2-40B4-BE49-F238E27FC236}">
                  <a16:creationId xmlns:a16="http://schemas.microsoft.com/office/drawing/2014/main" id="{2EADE5D4-24B6-AC41-8206-972ED39F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072" y="3892365"/>
              <a:ext cx="2292680" cy="2292678"/>
            </a:xfrm>
            <a:prstGeom prst="rect">
              <a:avLst/>
            </a:prstGeom>
          </p:spPr>
        </p:pic>
        <p:pic>
          <p:nvPicPr>
            <p:cNvPr id="6" name="그림 5" descr="텍스트, 거울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DC1D4BE2-EF90-D540-BCE0-9DC73A0F9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808080"/>
                </a:clrFrom>
                <a:clrTo>
                  <a:srgbClr val="80808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5482" y="3785827"/>
              <a:ext cx="1337820" cy="2706096"/>
            </a:xfrm>
            <a:prstGeom prst="rect">
              <a:avLst/>
            </a:prstGeom>
          </p:spPr>
        </p:pic>
        <p:sp>
          <p:nvSpPr>
            <p:cNvPr id="7" name="오른쪽 화살표[R] 6">
              <a:extLst>
                <a:ext uri="{FF2B5EF4-FFF2-40B4-BE49-F238E27FC236}">
                  <a16:creationId xmlns:a16="http://schemas.microsoft.com/office/drawing/2014/main" id="{B5A584BD-9858-B840-96AD-461C704A74B2}"/>
                </a:ext>
              </a:extLst>
            </p:cNvPr>
            <p:cNvSpPr/>
            <p:nvPr/>
          </p:nvSpPr>
          <p:spPr>
            <a:xfrm>
              <a:off x="5818157" y="4479738"/>
              <a:ext cx="398900" cy="10326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50800" dir="8044016" algn="ctr" rotWithShape="0">
                <a:srgbClr val="000000">
                  <a:alpha val="74530"/>
                </a:srgbClr>
              </a:outerShdw>
              <a:reflection endPos="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5A6C3D-1253-5040-8E61-A7120120E6BA}"/>
                </a:ext>
              </a:extLst>
            </p:cNvPr>
            <p:cNvSpPr txBox="1"/>
            <p:nvPr/>
          </p:nvSpPr>
          <p:spPr>
            <a:xfrm>
              <a:off x="3243208" y="3429000"/>
              <a:ext cx="57055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200" dirty="0"/>
                <a:t>천체 망원경의 경우 시공간의 제약이 크지만</a:t>
              </a:r>
              <a:r>
                <a:rPr kumimoji="1" lang="en-US" altLang="ko-Kore-KR" sz="1200" dirty="0"/>
                <a:t>, </a:t>
              </a:r>
              <a:r>
                <a:rPr kumimoji="1" lang="ko-Kore-KR" altLang="en-US" sz="1200" dirty="0"/>
                <a:t>스마트폰은 언제 어디서나 활용 가능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7D2521-AF2C-8D44-AD39-A1830D6EF7EF}"/>
              </a:ext>
            </a:extLst>
          </p:cNvPr>
          <p:cNvSpPr txBox="1"/>
          <p:nvPr/>
        </p:nvSpPr>
        <p:spPr>
          <a:xfrm>
            <a:off x="1657518" y="1792156"/>
            <a:ext cx="86063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400" dirty="0"/>
              <a:t>천체 망원경을 사용하는 경우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시공간의 제약이 크고 주변의 빛이 없어야 하는 등 여러 제약사항들이 있지만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스마트폰을 활용하면</a:t>
            </a:r>
            <a:r>
              <a:rPr kumimoji="1" lang="en-US" altLang="ko-Kore-KR" sz="1400" dirty="0"/>
              <a:t>, </a:t>
            </a:r>
            <a:r>
              <a:rPr kumimoji="1" lang="ko-Kore-KR" altLang="en-US" sz="1400" dirty="0"/>
              <a:t>언제 어디서나 원하는 경우에 바로 사용할 수 있다는 장점이 있다</a:t>
            </a:r>
            <a:r>
              <a:rPr kumimoji="1" lang="en-US" altLang="ko-Kore-KR" sz="1400" dirty="0"/>
              <a:t>.</a:t>
            </a:r>
          </a:p>
          <a:p>
            <a:endParaRPr kumimoji="1" lang="en-US" altLang="ko-Kore-KR" sz="1400" dirty="0"/>
          </a:p>
          <a:p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468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2" y="1349724"/>
            <a:ext cx="999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4. </a:t>
            </a:r>
            <a:r>
              <a:rPr kumimoji="1" lang="ko-KR" altLang="en-US" b="1" dirty="0">
                <a:latin typeface="+mn-ea"/>
              </a:rPr>
              <a:t>라이더 센서 등 적외선 센서 불필요</a:t>
            </a:r>
            <a:endParaRPr kumimoji="1" lang="en-US" altLang="ko-KR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638F7-CE23-864C-83D2-DF270866E5DB}"/>
              </a:ext>
            </a:extLst>
          </p:cNvPr>
          <p:cNvSpPr txBox="1"/>
          <p:nvPr/>
        </p:nvSpPr>
        <p:spPr>
          <a:xfrm>
            <a:off x="3025739" y="2251721"/>
            <a:ext cx="61336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b="1" dirty="0">
                <a:latin typeface="+mn-ea"/>
              </a:rPr>
              <a:t>하늘을 관찰하는 것이기 때문에 자이로 센서가 더 정확해지면 좋다 정도지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라이더센서와 같은 최신 기술이 불필요하다</a:t>
            </a:r>
            <a:r>
              <a:rPr kumimoji="1" lang="en-US" altLang="ko-Kore-KR" b="1" dirty="0">
                <a:latin typeface="+mn-ea"/>
              </a:rPr>
              <a:t>.  </a:t>
            </a:r>
            <a:r>
              <a:rPr kumimoji="1" lang="ko-Kore-KR" altLang="en-US" b="1" dirty="0">
                <a:latin typeface="+mn-ea"/>
              </a:rPr>
              <a:t>일반적으로 실내에서 </a:t>
            </a:r>
            <a:r>
              <a:rPr kumimoji="1" lang="en-US" altLang="ko-Kore-KR" b="1" dirty="0">
                <a:latin typeface="+mn-ea"/>
              </a:rPr>
              <a:t>AR</a:t>
            </a:r>
            <a:r>
              <a:rPr kumimoji="1" lang="ko-Kore-KR" altLang="en-US" b="1" dirty="0">
                <a:latin typeface="+mn-ea"/>
              </a:rPr>
              <a:t>을 자연스럽게 위치시키기 위해서는 주변 환경을 </a:t>
            </a:r>
            <a:r>
              <a:rPr kumimoji="1" lang="en-US" altLang="ko-Kore-KR" b="1" dirty="0">
                <a:latin typeface="+mn-ea"/>
              </a:rPr>
              <a:t>3D</a:t>
            </a:r>
            <a:r>
              <a:rPr kumimoji="1" lang="ko-Kore-KR" altLang="en-US" b="1" dirty="0">
                <a:latin typeface="+mn-ea"/>
              </a:rPr>
              <a:t>로 인식해야 하기 때문에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라이더 센서와 같은 적외선 센서나</a:t>
            </a:r>
            <a:r>
              <a:rPr kumimoji="1" lang="en-US" altLang="ko-Kore-KR" b="1" dirty="0">
                <a:latin typeface="+mn-ea"/>
              </a:rPr>
              <a:t>, </a:t>
            </a:r>
            <a:r>
              <a:rPr kumimoji="1" lang="ko-Kore-KR" altLang="en-US" b="1" dirty="0">
                <a:latin typeface="+mn-ea"/>
              </a:rPr>
              <a:t>입체감을 확인하기 위한 여러대의 카메라가 필요한 경우가 많은데</a:t>
            </a:r>
            <a:r>
              <a:rPr kumimoji="1" lang="en-US" altLang="ko-KR" b="1" dirty="0">
                <a:latin typeface="+mn-ea"/>
              </a:rPr>
              <a:t>. </a:t>
            </a:r>
            <a:r>
              <a:rPr kumimoji="1" lang="ko-KR" altLang="en-US" b="1" dirty="0">
                <a:latin typeface="+mn-ea"/>
              </a:rPr>
              <a:t>해당 소프트웨어는 그러한 센서가 없는 디바이스에서도 비교적 자연스럽게 </a:t>
            </a:r>
            <a:r>
              <a:rPr kumimoji="1" lang="ko-KR" altLang="en-US" b="1" dirty="0" err="1">
                <a:latin typeface="+mn-ea"/>
              </a:rPr>
              <a:t>사요이</a:t>
            </a:r>
            <a:r>
              <a:rPr kumimoji="1" lang="ko-KR" altLang="en-US" b="1" dirty="0">
                <a:latin typeface="+mn-ea"/>
              </a:rPr>
              <a:t> 가능하다</a:t>
            </a:r>
            <a:r>
              <a:rPr kumimoji="1" lang="en-US" altLang="ko-KR" b="1" dirty="0">
                <a:latin typeface="+mn-ea"/>
              </a:rPr>
              <a:t>.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5478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816</Words>
  <Application>Microsoft Macintosh PowerPoint</Application>
  <PresentationFormat>와이드스크린</PresentationFormat>
  <Paragraphs>100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Office 테마</vt:lpstr>
      <vt:lpstr>Sky Guide</vt:lpstr>
      <vt:lpstr>Contents</vt:lpstr>
      <vt:lpstr>Sky Guide 제품 소개</vt:lpstr>
      <vt:lpstr>Sky Guide 제품 소개</vt:lpstr>
      <vt:lpstr>Sky Guide 제품 소개</vt:lpstr>
      <vt:lpstr>Sky Guide의 강점</vt:lpstr>
      <vt:lpstr>Sky Guide의 강점</vt:lpstr>
      <vt:lpstr>Sky Guide의 강점</vt:lpstr>
      <vt:lpstr>Sky Guide의 강점</vt:lpstr>
      <vt:lpstr>Sky Guide의 강점</vt:lpstr>
      <vt:lpstr>개선 기회</vt:lpstr>
      <vt:lpstr>개선 기회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Gather Town Virtual Office</dc:title>
  <dc:creator>김지섭</dc:creator>
  <cp:lastModifiedBy>김지섭</cp:lastModifiedBy>
  <cp:revision>10</cp:revision>
  <dcterms:created xsi:type="dcterms:W3CDTF">2021-11-15T07:06:11Z</dcterms:created>
  <dcterms:modified xsi:type="dcterms:W3CDTF">2021-11-27T01:06:40Z</dcterms:modified>
</cp:coreProperties>
</file>